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92" r:id="rId2"/>
    <p:sldId id="291" r:id="rId3"/>
    <p:sldId id="257" r:id="rId4"/>
    <p:sldId id="258" r:id="rId5"/>
    <p:sldId id="259" r:id="rId6"/>
    <p:sldId id="260" r:id="rId7"/>
    <p:sldId id="261" r:id="rId8"/>
    <p:sldId id="288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12/9/2018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nhJL6R58C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QTwKOCILJl0" TargetMode="External"/><Relationship Id="rId7" Type="http://schemas.openxmlformats.org/officeDocument/2006/relationships/image" Target="../media/image15.jpeg"/><Relationship Id="rId2" Type="http://schemas.openxmlformats.org/officeDocument/2006/relationships/video" Target="https://www.youtube.com/embed/V7Brh9iWajc" TargetMode="External"/><Relationship Id="rId1" Type="http://schemas.openxmlformats.org/officeDocument/2006/relationships/video" Target="https://www.youtube.com/embed/Fy-OWH7nz80" TargetMode="Externa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SPiw7bKwL2M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558746"/>
            <a:ext cx="9755187" cy="2766528"/>
          </a:xfrm>
        </p:spPr>
        <p:txBody>
          <a:bodyPr/>
          <a:lstStyle/>
          <a:p>
            <a:r>
              <a:rPr lang="en-US" dirty="0" smtClean="0"/>
              <a:t>Reconstruction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401299"/>
            <a:ext cx="9755187" cy="550333"/>
          </a:xfrm>
        </p:spPr>
        <p:txBody>
          <a:bodyPr/>
          <a:lstStyle/>
          <a:p>
            <a:r>
              <a:rPr lang="en-US" i="1" dirty="0" smtClean="0">
                <a:hlinkClick r:id="rId2"/>
              </a:rPr>
              <a:t>The American pageant,</a:t>
            </a:r>
          </a:p>
          <a:p>
            <a:r>
              <a:rPr lang="en-US" i="1" dirty="0" smtClean="0">
                <a:hlinkClick r:id="rId2"/>
              </a:rPr>
              <a:t>Chapter 22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72196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348345" y="4353791"/>
            <a:ext cx="5382491" cy="280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392382" y="2478689"/>
            <a:ext cx="5715000" cy="40524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424055" y="1662546"/>
            <a:ext cx="1870363" cy="40524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0396882" cy="1151965"/>
          </a:xfrm>
        </p:spPr>
        <p:txBody>
          <a:bodyPr/>
          <a:lstStyle/>
          <a:p>
            <a:r>
              <a:rPr lang="en-US" dirty="0"/>
              <a:t>Black codes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046922"/>
            <a:ext cx="10394707" cy="489005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Southern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states readmitted—black codes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Johnson approved!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Limits on freed blacks—differed by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</a:p>
          <a:p>
            <a:pPr lvl="2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Subservient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labor force (legal slavery)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Rise of king cotton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Labor contracts—punishment for violating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 rights (marriage)</a:t>
            </a:r>
          </a:p>
          <a:p>
            <a:pPr lvl="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BUT—can’t serve on juries, rent or lease land, vote</a:t>
            </a:r>
          </a:p>
          <a:p>
            <a:pPr lvl="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Sharecropping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North upset—why fight in vain?</a:t>
            </a:r>
          </a:p>
        </p:txBody>
      </p:sp>
      <p:pic>
        <p:nvPicPr>
          <p:cNvPr id="3074" name="Picture 2" descr="Image result for black codes 1860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6" r="13178"/>
          <a:stretch/>
        </p:blipFill>
        <p:spPr bwMode="auto">
          <a:xfrm>
            <a:off x="7730836" y="3373541"/>
            <a:ext cx="4461164" cy="3484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33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66355" y="2660073"/>
            <a:ext cx="6296890" cy="122612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767" y="0"/>
            <a:ext cx="10396882" cy="1151965"/>
          </a:xfrm>
        </p:spPr>
        <p:txBody>
          <a:bodyPr/>
          <a:lstStyle/>
          <a:p>
            <a:r>
              <a:rPr lang="en-US" dirty="0"/>
              <a:t>Congressional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151966"/>
            <a:ext cx="10394707" cy="449346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As South is readmitted—so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they are 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congress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Rebels, leaders in the confederate army 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Alexander Stephens—ex vice president of south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treason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TENSION!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Prior to South re-entering, congress (Union) passes: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Pacific railroad act—transcontinental railroad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Morrill tariff act—protective tariff on industry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Homestead act—westward expansion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Granting citizenship backfires politically against the north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3/5  5/5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Johnson—”the union is restored” –fear among the north!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6472" y="1748258"/>
            <a:ext cx="4234715" cy="2399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39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3164" y="3688773"/>
            <a:ext cx="7554191" cy="40524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413164" y="2649682"/>
            <a:ext cx="8343900" cy="40524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/>
              <a:t>Johnson Versus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914401"/>
            <a:ext cx="10394707" cy="478813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Congress fearful of south, president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Johnson vetoes extension of freedmen’s bureau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Republicans pass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Civil rights bill—grants citizenship, strikes down black codes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Johnson vetoes, congress overturns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Congress dominant over president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amendment (1868)—south can’t undo civil rights bill!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Most of the south doesn’t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ratify—why?</a:t>
            </a:r>
          </a:p>
          <a:p>
            <a:pPr lvl="3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Those born in US are citizens of the US</a:t>
            </a:r>
          </a:p>
          <a:p>
            <a:pPr lvl="3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Those born in US are afforded “equal protection”</a:t>
            </a:r>
          </a:p>
          <a:p>
            <a:pPr lvl="3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Former confederate political leaders cannot hold political office</a:t>
            </a:r>
          </a:p>
          <a:p>
            <a:pPr lvl="3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South will be punished if denying the right to vote to blacks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Image result for andrew johns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2757" y="0"/>
            <a:ext cx="2095500" cy="269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4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/>
              <a:t>Johnson versus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00269" y="768628"/>
            <a:ext cx="10394707" cy="4982816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At the heart of it—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10% plans (most strict black codes)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Rejection of 14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Amendment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Rejection of Civil Rights Bill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Rejection of Freedmen’s Bureau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Image result for 1868 midterm elec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3765" y="1504617"/>
            <a:ext cx="5725390" cy="351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6163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/>
              <a:t>Republican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8722" y="755374"/>
            <a:ext cx="7941366" cy="5194851"/>
          </a:xfrm>
        </p:spPr>
        <p:txBody>
          <a:bodyPr>
            <a:no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“Veto-Proof” Congress—(R) still split on the South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Charles Sumner (S)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Black freedom, Racial equality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Thaddeus Stevens (H)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Black Freedom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1400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Amendment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Quick-wit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Radical Republicans—keep south out!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Moderates disagree—states’ rights, self government</a:t>
            </a:r>
          </a:p>
        </p:txBody>
      </p:sp>
      <p:pic>
        <p:nvPicPr>
          <p:cNvPr id="4" name="Fy-OWH7nz80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620000" y="0"/>
            <a:ext cx="4572000" cy="2571750"/>
          </a:xfrm>
          <a:prstGeom prst="rect">
            <a:avLst/>
          </a:prstGeom>
        </p:spPr>
      </p:pic>
      <p:pic>
        <p:nvPicPr>
          <p:cNvPr id="5" name="V7Brh9iWajc"/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7620000" y="2063539"/>
            <a:ext cx="4572000" cy="2571750"/>
          </a:xfrm>
          <a:prstGeom prst="rect">
            <a:avLst/>
          </a:prstGeom>
        </p:spPr>
      </p:pic>
      <p:pic>
        <p:nvPicPr>
          <p:cNvPr id="6" name="QTwKOCILJl0"/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7620000" y="4382889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6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047509" y="2684055"/>
            <a:ext cx="1377626" cy="2909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69371" y="2829528"/>
            <a:ext cx="3106882" cy="144113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69371" y="1799052"/>
            <a:ext cx="3692237" cy="62202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05245" y="1475509"/>
            <a:ext cx="3106882" cy="2909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/>
              <a:t>Reconstruction Act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6017" y="1050616"/>
            <a:ext cx="5261114" cy="4420428"/>
          </a:xfrm>
        </p:spPr>
        <p:txBody>
          <a:bodyPr>
            <a:no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Reconstruction Act—1867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Divides South into five military districts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Union General; 20,000 Union soldiers</a:t>
            </a:r>
          </a:p>
          <a:p>
            <a:pPr lvl="1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Readmission for South IF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Ratify 14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Amendment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Full suffrage rights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Still no land rights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Fifteenth Amendment (1870)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67131" y="1019444"/>
            <a:ext cx="6162260" cy="44204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60000"/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Military Reconstruction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Martial Law</a:t>
            </a:r>
          </a:p>
          <a:p>
            <a:pPr marL="0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South follows rules long enough, then…</a:t>
            </a:r>
          </a:p>
          <a:p>
            <a:pPr lvl="1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Redeemers</a:t>
            </a:r>
          </a:p>
        </p:txBody>
      </p:sp>
      <p:pic>
        <p:nvPicPr>
          <p:cNvPr id="2052" name="Picture 4" descr="Image result for military districts in the sout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240" y="-16253"/>
            <a:ext cx="3418759" cy="249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523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/>
              <a:t>Reconstruction in South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861392"/>
            <a:ext cx="10394707" cy="4513194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Difference of Opinion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Offer vote to blacks gradually, with strings attached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Amendment does not secure the vote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Even the north didn’t allow blacks to vote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Union League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African Americans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Pro-Union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Education, black churches, grievances, militia recruitment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Women’s role</a:t>
            </a:r>
          </a:p>
        </p:txBody>
      </p:sp>
    </p:spTree>
    <p:extLst>
      <p:ext uri="{BB962C8B-B14F-4D97-AF65-F5344CB8AC3E}">
        <p14:creationId xmlns:p14="http://schemas.microsoft.com/office/powerpoint/2010/main" val="131534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" y="1070264"/>
            <a:ext cx="7502236" cy="37264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/>
              <a:t>Reconstruction in the south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5470" y="1151965"/>
            <a:ext cx="10394707" cy="465151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Blacks elected to state constitutional conventions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governors—but growing presence in congress, local government 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Former masters—upset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Scalawags (S), Carpetbaggers (N)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Accused of stealing from southern treasury 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Costing the south their way of life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focus on: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Public school, taxes, public works ,property rights for women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Government corruption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Image result for first african american in cong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6470" y="1985673"/>
            <a:ext cx="2480823" cy="2898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55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45572" y="4317728"/>
            <a:ext cx="3200402" cy="2909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45572" y="1151965"/>
            <a:ext cx="3200402" cy="2909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/>
              <a:t>Ku Klux Klan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927652"/>
            <a:ext cx="10394707" cy="474427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Southern resistance to “Radicals”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Resist black success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“Invisible Empire of the South” –KKK (1866)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Flogged, Mutilated, Hanged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200 victims in one day</a:t>
            </a:r>
          </a:p>
          <a:p>
            <a:endParaRPr lang="en-US" dirty="0"/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Force Acts (1870, 1871)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Protective Acts for African Americans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KKK still operates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259" y="787791"/>
            <a:ext cx="4111048" cy="4648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4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07916" y="1272043"/>
            <a:ext cx="3699165" cy="2909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/>
              <a:t>Johnson Impeached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046922"/>
            <a:ext cx="10394707" cy="4327663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Tenure of Office Act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Vetoed—overridden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Limits presidential power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President cannot remove his appointees without senate approval </a:t>
            </a:r>
          </a:p>
          <a:p>
            <a:pPr lvl="3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Edward Stanton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Johnson removes Stanton from cabinet</a:t>
            </a:r>
          </a:p>
          <a:p>
            <a:pPr lv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House impeaches 126-47</a:t>
            </a:r>
          </a:p>
          <a:p>
            <a:pPr lvl="2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“High treason”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75856" y="3405809"/>
            <a:ext cx="2133600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470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SPiw7bKwL2M"/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3184" y="265043"/>
            <a:ext cx="11435477" cy="6432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07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396882" cy="1151965"/>
          </a:xfrm>
        </p:spPr>
        <p:txBody>
          <a:bodyPr/>
          <a:lstStyle/>
          <a:p>
            <a:r>
              <a:rPr lang="en-US" dirty="0"/>
              <a:t>Johnson Acquitted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31304" y="1151966"/>
            <a:ext cx="10749203" cy="4222620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Johnson argues Tenure Act unconstitutional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Johnson acquitted (not guilty)—by one vote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 on checks and balances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vice president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Johnson agreed to stop obstructing (R) legislation</a:t>
            </a:r>
          </a:p>
        </p:txBody>
      </p:sp>
      <p:pic>
        <p:nvPicPr>
          <p:cNvPr id="8194" name="Picture 2" descr="Image result for johnson acquittal vo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544" y="0"/>
            <a:ext cx="4718456" cy="3127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8458200" y="3325091"/>
            <a:ext cx="3543300" cy="810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Not Guilty: 19</a:t>
            </a:r>
          </a:p>
          <a:p>
            <a:pPr algn="ctr"/>
            <a:r>
              <a:rPr lang="en-US" sz="2400" dirty="0" smtClean="0"/>
              <a:t>Guilty: 35</a:t>
            </a:r>
          </a:p>
        </p:txBody>
      </p:sp>
    </p:spTree>
    <p:extLst>
      <p:ext uri="{BB962C8B-B14F-4D97-AF65-F5344CB8AC3E}">
        <p14:creationId xmlns:p14="http://schemas.microsoft.com/office/powerpoint/2010/main" val="177622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3191"/>
            <a:ext cx="10396882" cy="1151965"/>
          </a:xfrm>
        </p:spPr>
        <p:txBody>
          <a:bodyPr/>
          <a:lstStyle/>
          <a:p>
            <a:r>
              <a:rPr lang="en-US" dirty="0"/>
              <a:t>Alaska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914400"/>
            <a:ext cx="10394707" cy="474427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Johnson’s greatest achievement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Alaska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Russia had no use for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William Seward 1867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7.2 million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“Seward’s Folly,” “Seward’s Icebox”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Why buy?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Russia-pro union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2094" y="1175156"/>
            <a:ext cx="5105400" cy="351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81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0396882" cy="1151965"/>
          </a:xfrm>
        </p:spPr>
        <p:txBody>
          <a:bodyPr>
            <a:normAutofit/>
          </a:bodyPr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683328"/>
            <a:ext cx="11835245" cy="4395353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Arial Black" panose="020B0A04020102020204" pitchFamily="34" charset="0"/>
              </a:rPr>
              <a:t>The War is over, but…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How will the south rebuild?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How will freed blacks fare as free men and women?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How will the south be integrated to the union?</a:t>
            </a:r>
          </a:p>
          <a:p>
            <a:pPr lvl="1"/>
            <a:r>
              <a:rPr lang="en-US" sz="2400" dirty="0">
                <a:latin typeface="Arial Black" panose="020B0A04020102020204" pitchFamily="34" charset="0"/>
              </a:rPr>
              <a:t>Who will lead the nation through reconstruction?</a:t>
            </a:r>
          </a:p>
        </p:txBody>
      </p:sp>
    </p:spTree>
    <p:extLst>
      <p:ext uri="{BB962C8B-B14F-4D97-AF65-F5344CB8AC3E}">
        <p14:creationId xmlns:p14="http://schemas.microsoft.com/office/powerpoint/2010/main" val="286636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35182" y="4329546"/>
            <a:ext cx="9310254" cy="40524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35182" y="2441864"/>
            <a:ext cx="4790209" cy="40524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10396882" cy="1151965"/>
          </a:xfrm>
        </p:spPr>
        <p:txBody>
          <a:bodyPr/>
          <a:lstStyle/>
          <a:p>
            <a:r>
              <a:rPr lang="en-US" dirty="0"/>
              <a:t>A Broken Unity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08722" y="1324243"/>
            <a:ext cx="10394707" cy="4493461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More Questions</a:t>
            </a:r>
          </a:p>
          <a:p>
            <a:pPr lvl="1"/>
            <a:r>
              <a:rPr lang="en-US" dirty="0">
                <a:latin typeface="Arial Black" panose="020B0A04020102020204" pitchFamily="34" charset="0"/>
              </a:rPr>
              <a:t>Confederate leaders, treason</a:t>
            </a:r>
          </a:p>
          <a:p>
            <a:r>
              <a:rPr lang="en-US" dirty="0" smtClean="0">
                <a:latin typeface="Arial Black" panose="020B0A04020102020204" pitchFamily="34" charset="0"/>
              </a:rPr>
              <a:t>Confederate </a:t>
            </a:r>
            <a:r>
              <a:rPr lang="en-US" dirty="0">
                <a:latin typeface="Arial Black" panose="020B0A04020102020204" pitchFamily="34" charset="0"/>
              </a:rPr>
              <a:t>leaders pardoned by </a:t>
            </a:r>
            <a:r>
              <a:rPr lang="en-US" dirty="0" smtClean="0">
                <a:latin typeface="Arial Black" panose="020B0A04020102020204" pitchFamily="34" charset="0"/>
              </a:rPr>
              <a:t>Johnson</a:t>
            </a:r>
          </a:p>
          <a:p>
            <a:endParaRPr lang="en-US" dirty="0">
              <a:latin typeface="Arial Black" panose="020B0A04020102020204" pitchFamily="34" charset="0"/>
            </a:endParaRPr>
          </a:p>
          <a:p>
            <a:r>
              <a:rPr lang="en-US" dirty="0">
                <a:latin typeface="Arial Black" panose="020B0A04020102020204" pitchFamily="34" charset="0"/>
              </a:rPr>
              <a:t>South hurt by war </a:t>
            </a:r>
          </a:p>
          <a:p>
            <a:pPr lvl="1"/>
            <a:r>
              <a:rPr lang="en-US" dirty="0">
                <a:latin typeface="Arial Black" panose="020B0A04020102020204" pitchFamily="34" charset="0"/>
              </a:rPr>
              <a:t>Economically, politically, mobility, agriculturally, livestock </a:t>
            </a:r>
          </a:p>
          <a:p>
            <a:pPr lvl="1"/>
            <a:r>
              <a:rPr lang="en-US" dirty="0" smtClean="0">
                <a:latin typeface="Arial Black" panose="020B0A04020102020204" pitchFamily="34" charset="0"/>
              </a:rPr>
              <a:t>South </a:t>
            </a:r>
            <a:r>
              <a:rPr lang="en-US" dirty="0">
                <a:latin typeface="Arial Black" panose="020B0A04020102020204" pitchFamily="34" charset="0"/>
              </a:rPr>
              <a:t>still defiant against the “damn Yankees”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6263" y="0"/>
            <a:ext cx="2996419" cy="399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135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55964" y="4686300"/>
            <a:ext cx="1413163" cy="40524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55964" y="2327564"/>
            <a:ext cx="2805545" cy="40524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1" y="0"/>
            <a:ext cx="10396882" cy="1151965"/>
          </a:xfrm>
        </p:spPr>
        <p:txBody>
          <a:bodyPr/>
          <a:lstStyle/>
          <a:p>
            <a:r>
              <a:rPr lang="en-US" dirty="0"/>
              <a:t>What is freedom?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97646" y="1033670"/>
            <a:ext cx="10394707" cy="4930712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Questions about freedom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Unequal distribution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south 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Texas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blacks fleeing to free soil hanged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Loyalty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masters—resistance to freedom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Betraying masters—embracing freedom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 freedom, new name, clothes, etc.—Mr., Mrs.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rejected transportation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Education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own Arrow Callout 3"/>
          <p:cNvSpPr/>
          <p:nvPr/>
        </p:nvSpPr>
        <p:spPr>
          <a:xfrm rot="878767">
            <a:off x="8441636" y="366774"/>
            <a:ext cx="2862470" cy="2120348"/>
          </a:xfrm>
          <a:prstGeom prst="downArrowCallout">
            <a:avLst>
              <a:gd name="adj1" fmla="val 33917"/>
              <a:gd name="adj2" fmla="val 44109"/>
              <a:gd name="adj3" fmla="val 19904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This, after the</a:t>
            </a:r>
          </a:p>
          <a:p>
            <a:pPr algn="ctr"/>
            <a:r>
              <a:rPr lang="en-US" sz="2800" dirty="0"/>
              <a:t>13</a:t>
            </a:r>
            <a:r>
              <a:rPr lang="en-US" sz="2800" baseline="30000" dirty="0"/>
              <a:t>th</a:t>
            </a:r>
            <a:r>
              <a:rPr lang="en-US" sz="2800" dirty="0"/>
              <a:t> Amendment </a:t>
            </a:r>
          </a:p>
          <a:p>
            <a:pPr algn="ctr"/>
            <a:r>
              <a:rPr lang="en-US" sz="2800" dirty="0"/>
              <a:t>HAD PASSED!</a:t>
            </a:r>
          </a:p>
        </p:txBody>
      </p:sp>
    </p:spTree>
    <p:extLst>
      <p:ext uri="{BB962C8B-B14F-4D97-AF65-F5344CB8AC3E}">
        <p14:creationId xmlns:p14="http://schemas.microsoft.com/office/powerpoint/2010/main" val="3018655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59974" y="4808265"/>
            <a:ext cx="2317171" cy="324001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859974" y="4403020"/>
            <a:ext cx="7554190" cy="40524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45575" y="2556164"/>
            <a:ext cx="5870861" cy="40524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45575" y="1684686"/>
            <a:ext cx="4333008" cy="40524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115956"/>
            <a:ext cx="10396882" cy="1151965"/>
          </a:xfrm>
        </p:spPr>
        <p:txBody>
          <a:bodyPr/>
          <a:lstStyle/>
          <a:p>
            <a:r>
              <a:rPr lang="en-US" dirty="0"/>
              <a:t>Freedmen’s Bureau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1" y="1360685"/>
            <a:ext cx="9497290" cy="4788322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Blacks are free…now what?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 skills, no money, no shelter, no education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Congress est. freedmen’s bureau (1865)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Welfare agency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Provide clothes, medical care, education to freedmen and poor whites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Led by Oliver Howard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Greatest achievement—education (200,000 blacks learn to read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Land—not so much</a:t>
            </a:r>
          </a:p>
          <a:p>
            <a:pPr lvl="3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“Labor contracts” / “Sharecropping” 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8417" y="393895"/>
            <a:ext cx="3760763" cy="282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31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732" y="0"/>
            <a:ext cx="10396882" cy="1151965"/>
          </a:xfrm>
        </p:spPr>
        <p:txBody>
          <a:bodyPr/>
          <a:lstStyle/>
          <a:p>
            <a:r>
              <a:rPr lang="en-US" dirty="0" smtClean="0"/>
              <a:t>Andrew </a:t>
            </a:r>
            <a:r>
              <a:rPr lang="en-US" dirty="0"/>
              <a:t>Johnson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60514" y="914400"/>
            <a:ext cx="10394707" cy="4779818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Tennessee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Humble beginnings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Orphaned, never attended school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Tailor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Taught himself to read, wife taught him to write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Champion of poor whites; owned slaves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Refused to secede with his state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 with Lincoln as a war democrat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Champion of states’ rights and the constitution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Guilty by association; misfit; stubborn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547" y="2124221"/>
            <a:ext cx="3322160" cy="4192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1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2401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66355" y="4492412"/>
            <a:ext cx="7232072" cy="713433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66355" y="3026580"/>
            <a:ext cx="2535381" cy="65180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66355" y="1780390"/>
            <a:ext cx="3421805" cy="69264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625" y="0"/>
            <a:ext cx="10396882" cy="1151965"/>
          </a:xfrm>
        </p:spPr>
        <p:txBody>
          <a:bodyPr/>
          <a:lstStyle/>
          <a:p>
            <a:r>
              <a:rPr lang="en-US" dirty="0"/>
              <a:t>Presidential reconstruction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033670"/>
            <a:ext cx="10394707" cy="4678017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Was secession legal?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NO!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1863—Lincoln 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10% Reconstruction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plan</a:t>
            </a: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states </a:t>
            </a: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come back to union when 10% of electorate pledges allegiance to usa and to </a:t>
            </a:r>
            <a:r>
              <a:rPr lang="en-US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emancipation</a:t>
            </a:r>
          </a:p>
          <a:p>
            <a:pPr marL="457200" lvl="1" indent="0">
              <a:buNone/>
            </a:pPr>
            <a:endParaRPr lang="en-US" b="1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Republican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backlash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Wade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Davis Bill</a:t>
            </a:r>
          </a:p>
          <a:p>
            <a:pPr lvl="2"/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50% of electorate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take oath of allegiance; stronger enforcement of emancipation</a:t>
            </a:r>
          </a:p>
          <a:p>
            <a:pPr lvl="2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Pocket-vetoed by Lincoln 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After assassination, Johnson goes along with Lincoln’s plan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Including—states had to ratify the 13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amendment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Johnson pardons confederate leaders</a:t>
            </a:r>
          </a:p>
        </p:txBody>
      </p:sp>
      <p:sp>
        <p:nvSpPr>
          <p:cNvPr id="4" name="Flowchart: Punched Tape 3"/>
          <p:cNvSpPr/>
          <p:nvPr/>
        </p:nvSpPr>
        <p:spPr>
          <a:xfrm>
            <a:off x="4585252" y="1033670"/>
            <a:ext cx="6692346" cy="111318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/>
              <a:t>Division within Republican Party</a:t>
            </a:r>
          </a:p>
        </p:txBody>
      </p:sp>
    </p:spTree>
    <p:extLst>
      <p:ext uri="{BB962C8B-B14F-4D97-AF65-F5344CB8AC3E}">
        <p14:creationId xmlns:p14="http://schemas.microsoft.com/office/powerpoint/2010/main" val="2533281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380</TotalTime>
  <Words>936</Words>
  <Application>Microsoft Office PowerPoint</Application>
  <PresentationFormat>Widescreen</PresentationFormat>
  <Paragraphs>209</Paragraphs>
  <Slides>21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Arial Black</vt:lpstr>
      <vt:lpstr>Impact</vt:lpstr>
      <vt:lpstr>Wingdings</vt:lpstr>
      <vt:lpstr>Main Event</vt:lpstr>
      <vt:lpstr>Reconstruction</vt:lpstr>
      <vt:lpstr>PowerPoint Presentation</vt:lpstr>
      <vt:lpstr>Questions</vt:lpstr>
      <vt:lpstr>A Broken Unity</vt:lpstr>
      <vt:lpstr>What is freedom?</vt:lpstr>
      <vt:lpstr>Freedmen’s Bureau </vt:lpstr>
      <vt:lpstr>Andrew Johnson</vt:lpstr>
      <vt:lpstr>PowerPoint Presentation</vt:lpstr>
      <vt:lpstr>Presidential reconstruction</vt:lpstr>
      <vt:lpstr>Black codes</vt:lpstr>
      <vt:lpstr>Congressional Reconstruction</vt:lpstr>
      <vt:lpstr>Johnson Versus Congress</vt:lpstr>
      <vt:lpstr>Johnson versus Congress</vt:lpstr>
      <vt:lpstr>Republican Congress</vt:lpstr>
      <vt:lpstr>Reconstruction Act</vt:lpstr>
      <vt:lpstr>Reconstruction in South</vt:lpstr>
      <vt:lpstr>Reconstruction in the south</vt:lpstr>
      <vt:lpstr>Ku Klux Klan</vt:lpstr>
      <vt:lpstr>Johnson Impeached</vt:lpstr>
      <vt:lpstr>Johnson Acquitted</vt:lpstr>
      <vt:lpstr>Alaska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Reconstruction (1865-1877)</dc:title>
  <dc:creator>Ryan</dc:creator>
  <cp:lastModifiedBy>Ryan Green</cp:lastModifiedBy>
  <cp:revision>29</cp:revision>
  <dcterms:created xsi:type="dcterms:W3CDTF">2016-12-09T03:55:57Z</dcterms:created>
  <dcterms:modified xsi:type="dcterms:W3CDTF">2018-12-09T21:53:46Z</dcterms:modified>
</cp:coreProperties>
</file>